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57" r:id="rId3"/>
    <p:sldId id="260" r:id="rId4"/>
    <p:sldId id="259" r:id="rId5"/>
    <p:sldId id="265" r:id="rId6"/>
    <p:sldId id="281" r:id="rId7"/>
    <p:sldId id="307" r:id="rId8"/>
    <p:sldId id="308" r:id="rId9"/>
    <p:sldId id="309" r:id="rId10"/>
    <p:sldId id="270" r:id="rId11"/>
    <p:sldId id="317" r:id="rId12"/>
    <p:sldId id="318" r:id="rId13"/>
    <p:sldId id="319" r:id="rId14"/>
    <p:sldId id="320" r:id="rId15"/>
    <p:sldId id="276" r:id="rId16"/>
    <p:sldId id="263" r:id="rId17"/>
    <p:sldId id="310" r:id="rId18"/>
    <p:sldId id="280" r:id="rId19"/>
    <p:sldId id="311" r:id="rId20"/>
    <p:sldId id="282" r:id="rId21"/>
    <p:sldId id="312" r:id="rId22"/>
    <p:sldId id="313" r:id="rId23"/>
    <p:sldId id="314" r:id="rId24"/>
    <p:sldId id="315" r:id="rId25"/>
  </p:sldIdLst>
  <p:sldSz cx="9144000" cy="5143500" type="screen16x9"/>
  <p:notesSz cx="6858000" cy="9144000"/>
  <p:embeddedFontLst>
    <p:embeddedFont>
      <p:font typeface="DM Serif Display" pitchFamily="2" charset="0"/>
      <p:regular r:id="rId27"/>
      <p:italic r:id="rId28"/>
    </p:embeddedFont>
    <p:embeddedFont>
      <p:font typeface="Fira Sans Extra Condensed Medium" panose="020B0604020202020204" charset="0"/>
      <p:regular r:id="rId29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ABAE9A-ECF4-4BBC-B667-22818CF0F58D}">
  <a:tblStyle styleId="{51ABAE9A-ECF4-4BBC-B667-22818CF0F5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28" autoAdjust="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6280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5522eb7919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5522eb7919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119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5465e7bc0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5465e7bc0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0343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86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693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078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4204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5f24f68604_0_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5f24f68604_0_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764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5">
  <p:cSld name="CUSTOM_23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7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6">
  <p:cSld name="CUSTOM_24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D9D9D9"/>
              </a:solidFill>
            </a:endParaRPr>
          </a:p>
        </p:txBody>
      </p:sp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3600"/>
              <a:buNone/>
              <a:defRPr sz="3600">
                <a:solidFill>
                  <a:srgbClr val="D9D9D9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6500"/>
              <a:buNone/>
              <a:defRPr sz="65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0"/>
              <a:buNone/>
              <a:defRPr sz="16000">
                <a:solidFill>
                  <a:srgbClr val="D9D9D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4000"/>
              <a:buFont typeface="Fira Sans Extra Condensed Medium"/>
              <a:buNone/>
              <a:defRPr sz="14000">
                <a:solidFill>
                  <a:srgbClr val="D9D9D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4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7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9" r:id="rId12"/>
    <p:sldLayoutId id="214748367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pxhere.com/en/photo/1259367" TargetMode="Externa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ww.pexels.com/photo/photo-of-man-using-computer-3184168/" TargetMode="Externa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://scherlund.blogspot.com/2018/01/ai-and-machine-learning-give-new.html" TargetMode="External"/><Relationship Id="rId4" Type="http://schemas.microsoft.com/office/2007/relationships/hdphoto" Target="../media/hdphoto5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6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unlightfoundation.com/2014/07/17/no-less-disclosure-will-not-reduce-dark-money/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bundabergnow.com/2019/07/11/fibreco-trial-bundaberg/" TargetMode="Externa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2539650" y="3590813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id/x partners VIX</a:t>
            </a:r>
            <a:r>
              <a:rPr lang="en" dirty="0"/>
              <a:t> - MUHAMMAD CHOSASIH MAHENDRA</a:t>
            </a:r>
          </a:p>
        </p:txBody>
      </p:sp>
      <p:sp>
        <p:nvSpPr>
          <p:cNvPr id="148" name="Google Shape;148;p29"/>
          <p:cNvSpPr txBox="1">
            <a:spLocks noGrp="1"/>
          </p:cNvSpPr>
          <p:nvPr>
            <p:ph type="ctrTitle"/>
          </p:nvPr>
        </p:nvSpPr>
        <p:spPr>
          <a:xfrm>
            <a:off x="2450352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Credit Loan Project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FECB5BD-B038-9BD5-8421-71708D803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" t="22497" r="2831" b="18597"/>
          <a:stretch/>
        </p:blipFill>
        <p:spPr bwMode="auto">
          <a:xfrm>
            <a:off x="3700172" y="3542658"/>
            <a:ext cx="1743656" cy="406655"/>
          </a:xfrm>
          <a:prstGeom prst="rect">
            <a:avLst/>
          </a:prstGeom>
          <a:solidFill>
            <a:schemeClr val="bg1"/>
          </a:solidFill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</a:rPr>
              <a:t>Data Insight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395" name="Google Shape;395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AC3A-197E-6B70-7DDA-67BD6BC7A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600" y="470625"/>
            <a:ext cx="2490448" cy="946200"/>
          </a:xfrm>
        </p:spPr>
        <p:txBody>
          <a:bodyPr/>
          <a:lstStyle/>
          <a:p>
            <a:r>
              <a:rPr lang="en-US" dirty="0"/>
              <a:t>Univariate Insight</a:t>
            </a:r>
            <a:endParaRPr lang="en-ID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7B82DC3-35D1-C683-7D4D-57A255EE1BD2}"/>
              </a:ext>
            </a:extLst>
          </p:cNvPr>
          <p:cNvGrpSpPr/>
          <p:nvPr/>
        </p:nvGrpSpPr>
        <p:grpSpPr>
          <a:xfrm>
            <a:off x="322891" y="1127426"/>
            <a:ext cx="8498218" cy="1928474"/>
            <a:chOff x="375517" y="1312483"/>
            <a:chExt cx="8498218" cy="1928474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6A383DD-ED1C-6DFE-C394-8968116E4D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517" y="1312484"/>
              <a:ext cx="1924335" cy="192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A2223D15-CF2F-BD87-9B53-739E8CA283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9852" y="1312484"/>
              <a:ext cx="4721434" cy="19284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13CAF94A-3EDB-BAE3-7105-970E3A3DC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21286" y="1312483"/>
              <a:ext cx="1852449" cy="1924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Google Shape;179;p31">
            <a:extLst>
              <a:ext uri="{FF2B5EF4-FFF2-40B4-BE49-F238E27FC236}">
                <a16:creationId xmlns:a16="http://schemas.microsoft.com/office/drawing/2014/main" id="{4C967D00-88DD-394B-4E25-F1481D2C1CF4}"/>
              </a:ext>
            </a:extLst>
          </p:cNvPr>
          <p:cNvSpPr txBox="1">
            <a:spLocks/>
          </p:cNvSpPr>
          <p:nvPr/>
        </p:nvSpPr>
        <p:spPr>
          <a:xfrm>
            <a:off x="292037" y="3141676"/>
            <a:ext cx="8529072" cy="19243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 Target (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credit_score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jumlah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nilai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tidak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seimbang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(imbalance).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Sebagian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besar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kelas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baik (A, B, C).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Status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pinjaman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lebih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berjenis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fractional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dibandingkan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whole loan.</a:t>
            </a:r>
          </a:p>
          <a:p>
            <a:pPr algn="just"/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Jangka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pinjaman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3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tahun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lebih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dipilih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dibandingkan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jangka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5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tahun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Alasan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peminjaman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paling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mendominasi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konsolidasi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hutang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berarti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menggabungkan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beberapa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utang menjadi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satu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pembayaran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dengan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melunasinya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dengan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kartu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atau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jenis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pinjaman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lain.</a:t>
            </a:r>
          </a:p>
        </p:txBody>
      </p:sp>
    </p:spTree>
    <p:extLst>
      <p:ext uri="{BB962C8B-B14F-4D97-AF65-F5344CB8AC3E}">
        <p14:creationId xmlns:p14="http://schemas.microsoft.com/office/powerpoint/2010/main" val="1547274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AC3A-197E-6B70-7DDA-67BD6BC7A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600" y="470625"/>
            <a:ext cx="2490448" cy="946200"/>
          </a:xfrm>
        </p:spPr>
        <p:txBody>
          <a:bodyPr/>
          <a:lstStyle/>
          <a:p>
            <a:r>
              <a:rPr lang="en-US" dirty="0"/>
              <a:t>Bad Credit Percentage</a:t>
            </a:r>
            <a:endParaRPr lang="en-ID" dirty="0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C1DE162-72D3-A36B-4317-1C821007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54" y="1207532"/>
            <a:ext cx="2025321" cy="1538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3598C3C8-6A24-ECC8-FF87-62C458D0B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" y="3171070"/>
            <a:ext cx="2025321" cy="1501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F42DE23-9525-DF37-0973-EFAC2254E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2" y="1207532"/>
            <a:ext cx="2025321" cy="15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DD3C571-2AC6-742E-A60C-BE3EC38DA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454" y="3165782"/>
            <a:ext cx="2025321" cy="1507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681;p54">
            <a:extLst>
              <a:ext uri="{FF2B5EF4-FFF2-40B4-BE49-F238E27FC236}">
                <a16:creationId xmlns:a16="http://schemas.microsoft.com/office/drawing/2014/main" id="{B9EDA0DB-41B0-1069-3D0F-3AB38102089F}"/>
              </a:ext>
            </a:extLst>
          </p:cNvPr>
          <p:cNvSpPr txBox="1">
            <a:spLocks/>
          </p:cNvSpPr>
          <p:nvPr/>
        </p:nvSpPr>
        <p:spPr>
          <a:xfrm flipH="1">
            <a:off x="723598" y="750075"/>
            <a:ext cx="4855564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200" dirty="0"/>
              <a:t>Numeric Data</a:t>
            </a:r>
          </a:p>
        </p:txBody>
      </p:sp>
      <p:sp>
        <p:nvSpPr>
          <p:cNvPr id="20" name="Google Shape;179;p31">
            <a:extLst>
              <a:ext uri="{FF2B5EF4-FFF2-40B4-BE49-F238E27FC236}">
                <a16:creationId xmlns:a16="http://schemas.microsoft.com/office/drawing/2014/main" id="{A4B99C17-322D-9A0D-CA98-15DDD045BE32}"/>
              </a:ext>
            </a:extLst>
          </p:cNvPr>
          <p:cNvSpPr txBox="1">
            <a:spLocks/>
          </p:cNvSpPr>
          <p:nvPr/>
        </p:nvSpPr>
        <p:spPr>
          <a:xfrm>
            <a:off x="2082885" y="1336217"/>
            <a:ext cx="2474724" cy="1140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Jarak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semenjak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terakhir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kali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melakukan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pembayaran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positif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terhadap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pada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rentang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65 – 80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2" name="Google Shape;179;p31">
            <a:extLst>
              <a:ext uri="{FF2B5EF4-FFF2-40B4-BE49-F238E27FC236}">
                <a16:creationId xmlns:a16="http://schemas.microsoft.com/office/drawing/2014/main" id="{21DB5FD5-F1E1-B88D-D880-C35F126027F2}"/>
              </a:ext>
            </a:extLst>
          </p:cNvPr>
          <p:cNvSpPr txBox="1">
            <a:spLocks/>
          </p:cNvSpPr>
          <p:nvPr/>
        </p:nvSpPr>
        <p:spPr>
          <a:xfrm>
            <a:off x="2082885" y="3351969"/>
            <a:ext cx="2474724" cy="1140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aktif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berjalan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juga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meningkat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4" name="Google Shape;179;p31">
            <a:extLst>
              <a:ext uri="{FF2B5EF4-FFF2-40B4-BE49-F238E27FC236}">
                <a16:creationId xmlns:a16="http://schemas.microsoft.com/office/drawing/2014/main" id="{A6F82DD6-0825-26CA-0283-617D15998949}"/>
              </a:ext>
            </a:extLst>
          </p:cNvPr>
          <p:cNvSpPr txBox="1">
            <a:spLocks/>
          </p:cNvSpPr>
          <p:nvPr/>
        </p:nvSpPr>
        <p:spPr>
          <a:xfrm>
            <a:off x="6708775" y="1293717"/>
            <a:ext cx="2406443" cy="1140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Pada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rentang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hingga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95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semenjak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dikeluarkan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Diatas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rentang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95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justru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menurun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5" name="Google Shape;179;p31">
            <a:extLst>
              <a:ext uri="{FF2B5EF4-FFF2-40B4-BE49-F238E27FC236}">
                <a16:creationId xmlns:a16="http://schemas.microsoft.com/office/drawing/2014/main" id="{7C388E16-68FB-A907-960E-7D2CBC460624}"/>
              </a:ext>
            </a:extLst>
          </p:cNvPr>
          <p:cNvSpPr txBox="1">
            <a:spLocks/>
          </p:cNvSpPr>
          <p:nvPr/>
        </p:nvSpPr>
        <p:spPr>
          <a:xfrm>
            <a:off x="6708775" y="3348075"/>
            <a:ext cx="2343520" cy="11400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Pada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rentang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diatas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68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semenjak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terakhir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diambil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7" name="Google Shape;681;p54">
            <a:extLst>
              <a:ext uri="{FF2B5EF4-FFF2-40B4-BE49-F238E27FC236}">
                <a16:creationId xmlns:a16="http://schemas.microsoft.com/office/drawing/2014/main" id="{BDE52F4F-13F7-1BA7-085E-0936C27D3C87}"/>
              </a:ext>
            </a:extLst>
          </p:cNvPr>
          <p:cNvSpPr txBox="1">
            <a:spLocks/>
          </p:cNvSpPr>
          <p:nvPr/>
        </p:nvSpPr>
        <p:spPr>
          <a:xfrm flipH="1">
            <a:off x="2228479" y="1162626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Months Since Last Payment Date</a:t>
            </a:r>
          </a:p>
        </p:txBody>
      </p:sp>
      <p:sp>
        <p:nvSpPr>
          <p:cNvPr id="28" name="Google Shape;681;p54">
            <a:extLst>
              <a:ext uri="{FF2B5EF4-FFF2-40B4-BE49-F238E27FC236}">
                <a16:creationId xmlns:a16="http://schemas.microsoft.com/office/drawing/2014/main" id="{9D61F49A-53BB-8BB1-ECEF-A4238D869748}"/>
              </a:ext>
            </a:extLst>
          </p:cNvPr>
          <p:cNvSpPr txBox="1">
            <a:spLocks/>
          </p:cNvSpPr>
          <p:nvPr/>
        </p:nvSpPr>
        <p:spPr>
          <a:xfrm flipH="1">
            <a:off x="6805837" y="1137375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Months Since Issue Date</a:t>
            </a:r>
          </a:p>
        </p:txBody>
      </p:sp>
      <p:sp>
        <p:nvSpPr>
          <p:cNvPr id="29" name="Google Shape;681;p54">
            <a:extLst>
              <a:ext uri="{FF2B5EF4-FFF2-40B4-BE49-F238E27FC236}">
                <a16:creationId xmlns:a16="http://schemas.microsoft.com/office/drawing/2014/main" id="{777C76F4-044B-1BD0-7229-2441B8BB56BC}"/>
              </a:ext>
            </a:extLst>
          </p:cNvPr>
          <p:cNvSpPr txBox="1">
            <a:spLocks/>
          </p:cNvSpPr>
          <p:nvPr/>
        </p:nvSpPr>
        <p:spPr>
          <a:xfrm flipH="1">
            <a:off x="2228478" y="3206245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Open Account</a:t>
            </a:r>
          </a:p>
        </p:txBody>
      </p:sp>
      <p:sp>
        <p:nvSpPr>
          <p:cNvPr id="30" name="Google Shape;681;p54">
            <a:extLst>
              <a:ext uri="{FF2B5EF4-FFF2-40B4-BE49-F238E27FC236}">
                <a16:creationId xmlns:a16="http://schemas.microsoft.com/office/drawing/2014/main" id="{4C7E9B5B-8A12-5453-575D-747B9B0F9217}"/>
              </a:ext>
            </a:extLst>
          </p:cNvPr>
          <p:cNvSpPr txBox="1">
            <a:spLocks/>
          </p:cNvSpPr>
          <p:nvPr/>
        </p:nvSpPr>
        <p:spPr>
          <a:xfrm flipH="1">
            <a:off x="6805837" y="3113849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Months Since Last Credit Pull</a:t>
            </a:r>
          </a:p>
        </p:txBody>
      </p:sp>
    </p:spTree>
    <p:extLst>
      <p:ext uri="{BB962C8B-B14F-4D97-AF65-F5344CB8AC3E}">
        <p14:creationId xmlns:p14="http://schemas.microsoft.com/office/powerpoint/2010/main" val="2306612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AC3A-197E-6B70-7DDA-67BD6BC7A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600" y="470625"/>
            <a:ext cx="2490448" cy="946200"/>
          </a:xfrm>
        </p:spPr>
        <p:txBody>
          <a:bodyPr/>
          <a:lstStyle/>
          <a:p>
            <a:r>
              <a:rPr lang="en-US" dirty="0"/>
              <a:t>Bad Credit Percentage</a:t>
            </a:r>
            <a:endParaRPr lang="en-ID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306BEDF-FBE9-68C2-E681-CA49583971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2"/>
          <a:stretch/>
        </p:blipFill>
        <p:spPr bwMode="auto">
          <a:xfrm>
            <a:off x="506296" y="1216233"/>
            <a:ext cx="2372939" cy="162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02FEB55-895D-A790-7C8C-C38677C283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96"/>
          <a:stretch/>
        </p:blipFill>
        <p:spPr bwMode="auto">
          <a:xfrm>
            <a:off x="6264765" y="1210038"/>
            <a:ext cx="2372939" cy="192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98561A63-C201-816F-CD5F-07BE7A6D0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0"/>
          <a:stretch/>
        </p:blipFill>
        <p:spPr bwMode="auto">
          <a:xfrm>
            <a:off x="3385530" y="1216233"/>
            <a:ext cx="2372940" cy="187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681;p54">
            <a:extLst>
              <a:ext uri="{FF2B5EF4-FFF2-40B4-BE49-F238E27FC236}">
                <a16:creationId xmlns:a16="http://schemas.microsoft.com/office/drawing/2014/main" id="{965F7DB5-8361-0123-E4B9-FE2AFBF4AED0}"/>
              </a:ext>
            </a:extLst>
          </p:cNvPr>
          <p:cNvSpPr txBox="1">
            <a:spLocks/>
          </p:cNvSpPr>
          <p:nvPr/>
        </p:nvSpPr>
        <p:spPr>
          <a:xfrm flipH="1">
            <a:off x="723597" y="750075"/>
            <a:ext cx="4855567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200" dirty="0"/>
              <a:t>Categorical Data</a:t>
            </a:r>
          </a:p>
        </p:txBody>
      </p:sp>
      <p:sp>
        <p:nvSpPr>
          <p:cNvPr id="15" name="Google Shape;179;p31">
            <a:extLst>
              <a:ext uri="{FF2B5EF4-FFF2-40B4-BE49-F238E27FC236}">
                <a16:creationId xmlns:a16="http://schemas.microsoft.com/office/drawing/2014/main" id="{6BF7EB1B-B6AD-3FF0-519E-970530889176}"/>
              </a:ext>
            </a:extLst>
          </p:cNvPr>
          <p:cNvSpPr txBox="1">
            <a:spLocks/>
          </p:cNvSpPr>
          <p:nvPr/>
        </p:nvSpPr>
        <p:spPr>
          <a:xfrm>
            <a:off x="506296" y="3396673"/>
            <a:ext cx="2372941" cy="114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Sistem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grade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performa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baik,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terlihat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dari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rendah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grade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meningkat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6" name="Google Shape;179;p31">
            <a:extLst>
              <a:ext uri="{FF2B5EF4-FFF2-40B4-BE49-F238E27FC236}">
                <a16:creationId xmlns:a16="http://schemas.microsoft.com/office/drawing/2014/main" id="{260EB285-9276-7AF0-552C-4495D41A44A5}"/>
              </a:ext>
            </a:extLst>
          </p:cNvPr>
          <p:cNvSpPr txBox="1">
            <a:spLocks/>
          </p:cNvSpPr>
          <p:nvPr/>
        </p:nvSpPr>
        <p:spPr>
          <a:xfrm>
            <a:off x="3385530" y="3396674"/>
            <a:ext cx="2372941" cy="114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Tenor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60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lebih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dibandingkan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tenor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36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7" name="Google Shape;179;p31">
            <a:extLst>
              <a:ext uri="{FF2B5EF4-FFF2-40B4-BE49-F238E27FC236}">
                <a16:creationId xmlns:a16="http://schemas.microsoft.com/office/drawing/2014/main" id="{8986F05B-D0DB-263C-B76C-33316C565C6B}"/>
              </a:ext>
            </a:extLst>
          </p:cNvPr>
          <p:cNvSpPr txBox="1">
            <a:spLocks/>
          </p:cNvSpPr>
          <p:nvPr/>
        </p:nvSpPr>
        <p:spPr>
          <a:xfrm>
            <a:off x="6264763" y="3396672"/>
            <a:ext cx="2372941" cy="114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Jenis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kepemilikan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rumah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tidak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diketahui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secara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pasti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lebih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dibandingkan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diketahui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kepemilikannya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1" name="Google Shape;681;p54">
            <a:extLst>
              <a:ext uri="{FF2B5EF4-FFF2-40B4-BE49-F238E27FC236}">
                <a16:creationId xmlns:a16="http://schemas.microsoft.com/office/drawing/2014/main" id="{76CAC92E-0047-656F-4669-C4F9EC3B648E}"/>
              </a:ext>
            </a:extLst>
          </p:cNvPr>
          <p:cNvSpPr txBox="1">
            <a:spLocks/>
          </p:cNvSpPr>
          <p:nvPr/>
        </p:nvSpPr>
        <p:spPr>
          <a:xfrm flipH="1">
            <a:off x="575551" y="3217333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Grade</a:t>
            </a:r>
          </a:p>
        </p:txBody>
      </p:sp>
      <p:sp>
        <p:nvSpPr>
          <p:cNvPr id="22" name="Google Shape;681;p54">
            <a:extLst>
              <a:ext uri="{FF2B5EF4-FFF2-40B4-BE49-F238E27FC236}">
                <a16:creationId xmlns:a16="http://schemas.microsoft.com/office/drawing/2014/main" id="{36479F11-36A9-E778-2F78-ADB1A9C4AA23}"/>
              </a:ext>
            </a:extLst>
          </p:cNvPr>
          <p:cNvSpPr txBox="1">
            <a:spLocks/>
          </p:cNvSpPr>
          <p:nvPr/>
        </p:nvSpPr>
        <p:spPr>
          <a:xfrm flipH="1">
            <a:off x="3431701" y="3217333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Term</a:t>
            </a:r>
          </a:p>
        </p:txBody>
      </p:sp>
      <p:sp>
        <p:nvSpPr>
          <p:cNvPr id="23" name="Google Shape;681;p54">
            <a:extLst>
              <a:ext uri="{FF2B5EF4-FFF2-40B4-BE49-F238E27FC236}">
                <a16:creationId xmlns:a16="http://schemas.microsoft.com/office/drawing/2014/main" id="{84679498-99FC-ECD4-A034-D14CA2953235}"/>
              </a:ext>
            </a:extLst>
          </p:cNvPr>
          <p:cNvSpPr txBox="1">
            <a:spLocks/>
          </p:cNvSpPr>
          <p:nvPr/>
        </p:nvSpPr>
        <p:spPr>
          <a:xfrm flipH="1">
            <a:off x="6287851" y="3210622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Home Ownership</a:t>
            </a:r>
          </a:p>
        </p:txBody>
      </p:sp>
    </p:spTree>
    <p:extLst>
      <p:ext uri="{BB962C8B-B14F-4D97-AF65-F5344CB8AC3E}">
        <p14:creationId xmlns:p14="http://schemas.microsoft.com/office/powerpoint/2010/main" val="2237602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AAC3A-197E-6B70-7DDA-67BD6BC7A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600" y="470625"/>
            <a:ext cx="2490448" cy="946200"/>
          </a:xfrm>
        </p:spPr>
        <p:txBody>
          <a:bodyPr/>
          <a:lstStyle/>
          <a:p>
            <a:r>
              <a:rPr lang="en-US" dirty="0"/>
              <a:t>Bad Credit Percentage</a:t>
            </a:r>
            <a:endParaRPr lang="en-ID" dirty="0"/>
          </a:p>
        </p:txBody>
      </p:sp>
      <p:sp>
        <p:nvSpPr>
          <p:cNvPr id="10" name="Google Shape;681;p54">
            <a:extLst>
              <a:ext uri="{FF2B5EF4-FFF2-40B4-BE49-F238E27FC236}">
                <a16:creationId xmlns:a16="http://schemas.microsoft.com/office/drawing/2014/main" id="{B29F6907-8116-F306-E4F5-51E4D01F7160}"/>
              </a:ext>
            </a:extLst>
          </p:cNvPr>
          <p:cNvSpPr txBox="1">
            <a:spLocks/>
          </p:cNvSpPr>
          <p:nvPr/>
        </p:nvSpPr>
        <p:spPr>
          <a:xfrm flipH="1">
            <a:off x="723597" y="750075"/>
            <a:ext cx="4855567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200" dirty="0"/>
              <a:t>Categorical Data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AABCE82-EB02-F2E4-521A-4A85793CF2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1"/>
          <a:stretch/>
        </p:blipFill>
        <p:spPr bwMode="auto">
          <a:xfrm>
            <a:off x="495971" y="1216234"/>
            <a:ext cx="2366112" cy="2141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C75B518A-74E0-E4C7-279F-139C7DFAB6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75"/>
          <a:stretch/>
        </p:blipFill>
        <p:spPr bwMode="auto">
          <a:xfrm>
            <a:off x="3358054" y="1216234"/>
            <a:ext cx="2366112" cy="1660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8C62A1-8CD5-75FD-BBA5-A7EDAFCEB3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81"/>
          <a:stretch/>
        </p:blipFill>
        <p:spPr bwMode="auto">
          <a:xfrm>
            <a:off x="6220137" y="1216234"/>
            <a:ext cx="2427890" cy="160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179;p31">
            <a:extLst>
              <a:ext uri="{FF2B5EF4-FFF2-40B4-BE49-F238E27FC236}">
                <a16:creationId xmlns:a16="http://schemas.microsoft.com/office/drawing/2014/main" id="{D3C4DBDC-4AD9-EA49-A7D3-05ABDC0A00A0}"/>
              </a:ext>
            </a:extLst>
          </p:cNvPr>
          <p:cNvSpPr txBox="1">
            <a:spLocks/>
          </p:cNvSpPr>
          <p:nvPr/>
        </p:nvSpPr>
        <p:spPr>
          <a:xfrm>
            <a:off x="506296" y="3543507"/>
            <a:ext cx="2372941" cy="114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paling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tinggi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digunakan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pendanaan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bisnis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kecil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Sedangkan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pinjaman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pembelian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mobil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paling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rendah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7" name="Google Shape;179;p31">
            <a:extLst>
              <a:ext uri="{FF2B5EF4-FFF2-40B4-BE49-F238E27FC236}">
                <a16:creationId xmlns:a16="http://schemas.microsoft.com/office/drawing/2014/main" id="{3B87663F-AFCC-CA3C-F421-693B476473AB}"/>
              </a:ext>
            </a:extLst>
          </p:cNvPr>
          <p:cNvSpPr txBox="1">
            <a:spLocks/>
          </p:cNvSpPr>
          <p:nvPr/>
        </p:nvSpPr>
        <p:spPr>
          <a:xfrm>
            <a:off x="3385530" y="3396674"/>
            <a:ext cx="2372941" cy="114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Banyaknya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permintaan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(tidak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pendanaan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hipotek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dan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kendaraan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selama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6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terakhir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18" name="Google Shape;179;p31">
            <a:extLst>
              <a:ext uri="{FF2B5EF4-FFF2-40B4-BE49-F238E27FC236}">
                <a16:creationId xmlns:a16="http://schemas.microsoft.com/office/drawing/2014/main" id="{E6BB7F97-FB75-04B5-1690-8735000D6AEE}"/>
              </a:ext>
            </a:extLst>
          </p:cNvPr>
          <p:cNvSpPr txBox="1">
            <a:spLocks/>
          </p:cNvSpPr>
          <p:nvPr/>
        </p:nvSpPr>
        <p:spPr>
          <a:xfrm>
            <a:off x="6264763" y="3396672"/>
            <a:ext cx="2372941" cy="11400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ts val="1520"/>
              </a:lnSpc>
            </a:pP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Fractional loan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persentase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lebih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dibandingkan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jenis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whole loan.</a:t>
            </a:r>
          </a:p>
        </p:txBody>
      </p:sp>
      <p:sp>
        <p:nvSpPr>
          <p:cNvPr id="22" name="Google Shape;681;p54">
            <a:extLst>
              <a:ext uri="{FF2B5EF4-FFF2-40B4-BE49-F238E27FC236}">
                <a16:creationId xmlns:a16="http://schemas.microsoft.com/office/drawing/2014/main" id="{9311EFA4-BC70-3ABD-98D4-C7E48EB945BF}"/>
              </a:ext>
            </a:extLst>
          </p:cNvPr>
          <p:cNvSpPr txBox="1">
            <a:spLocks/>
          </p:cNvSpPr>
          <p:nvPr/>
        </p:nvSpPr>
        <p:spPr>
          <a:xfrm flipH="1">
            <a:off x="3431701" y="3217333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Inquiries Last 6 Months</a:t>
            </a:r>
          </a:p>
        </p:txBody>
      </p:sp>
      <p:sp>
        <p:nvSpPr>
          <p:cNvPr id="23" name="Google Shape;681;p54">
            <a:extLst>
              <a:ext uri="{FF2B5EF4-FFF2-40B4-BE49-F238E27FC236}">
                <a16:creationId xmlns:a16="http://schemas.microsoft.com/office/drawing/2014/main" id="{F9F3FE80-3290-F109-E27F-987E4E105B1B}"/>
              </a:ext>
            </a:extLst>
          </p:cNvPr>
          <p:cNvSpPr txBox="1">
            <a:spLocks/>
          </p:cNvSpPr>
          <p:nvPr/>
        </p:nvSpPr>
        <p:spPr>
          <a:xfrm flipH="1">
            <a:off x="6287851" y="3191160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Initial List Status</a:t>
            </a:r>
          </a:p>
        </p:txBody>
      </p:sp>
      <p:sp>
        <p:nvSpPr>
          <p:cNvPr id="24" name="Google Shape;681;p54">
            <a:extLst>
              <a:ext uri="{FF2B5EF4-FFF2-40B4-BE49-F238E27FC236}">
                <a16:creationId xmlns:a16="http://schemas.microsoft.com/office/drawing/2014/main" id="{D51C56C9-964D-2E4C-6406-D1C069EC63DA}"/>
              </a:ext>
            </a:extLst>
          </p:cNvPr>
          <p:cNvSpPr txBox="1">
            <a:spLocks/>
          </p:cNvSpPr>
          <p:nvPr/>
        </p:nvSpPr>
        <p:spPr>
          <a:xfrm flipH="1">
            <a:off x="575551" y="3357457"/>
            <a:ext cx="2280599" cy="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sz="1000" dirty="0"/>
              <a:t>Purpose</a:t>
            </a:r>
          </a:p>
        </p:txBody>
      </p:sp>
    </p:spTree>
    <p:extLst>
      <p:ext uri="{BB962C8B-B14F-4D97-AF65-F5344CB8AC3E}">
        <p14:creationId xmlns:p14="http://schemas.microsoft.com/office/powerpoint/2010/main" val="2089860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Data Processing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78" name="Google Shape;578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processing steps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21" name="Google Shape;221;p36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Third</a:t>
            </a:r>
            <a:endParaRPr dirty="0"/>
          </a:p>
        </p:txBody>
      </p:sp>
      <p:sp>
        <p:nvSpPr>
          <p:cNvPr id="222" name="Google Shape;222;p36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Train Test Split.</a:t>
            </a:r>
            <a:endParaRPr dirty="0"/>
          </a:p>
        </p:txBody>
      </p:sp>
      <p:sp>
        <p:nvSpPr>
          <p:cNvPr id="223" name="Google Shape;223;p36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Resampling Imbalance Data.</a:t>
            </a:r>
            <a:endParaRPr dirty="0"/>
          </a:p>
        </p:txBody>
      </p:sp>
      <p:sp>
        <p:nvSpPr>
          <p:cNvPr id="224" name="Google Shape;224;p36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Fourth</a:t>
            </a:r>
            <a:endParaRPr dirty="0"/>
          </a:p>
        </p:txBody>
      </p:sp>
      <p:sp>
        <p:nvSpPr>
          <p:cNvPr id="225" name="Google Shape;225;p36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Second</a:t>
            </a:r>
            <a:endParaRPr dirty="0"/>
          </a:p>
        </p:txBody>
      </p:sp>
      <p:sp>
        <p:nvSpPr>
          <p:cNvPr id="226" name="Google Shape;226;p36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</a:t>
            </a:r>
            <a:endParaRPr dirty="0"/>
          </a:p>
        </p:txBody>
      </p:sp>
      <p:sp>
        <p:nvSpPr>
          <p:cNvPr id="227" name="Google Shape;227;p36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Encoding.</a:t>
            </a:r>
            <a:endParaRPr dirty="0"/>
          </a:p>
        </p:txBody>
      </p:sp>
      <p:sp>
        <p:nvSpPr>
          <p:cNvPr id="228" name="Google Shape;228;p36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Transformation and Scalling.</a:t>
            </a:r>
            <a:endParaRPr dirty="0"/>
          </a:p>
        </p:txBody>
      </p:sp>
      <p:sp>
        <p:nvSpPr>
          <p:cNvPr id="229" name="Google Shape;229;p36"/>
          <p:cNvSpPr/>
          <p:nvPr/>
        </p:nvSpPr>
        <p:spPr>
          <a:xfrm>
            <a:off x="3874488" y="76750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319821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6"/>
          <p:cNvSpPr/>
          <p:nvPr/>
        </p:nvSpPr>
        <p:spPr>
          <a:xfrm>
            <a:off x="561756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5005638" y="358115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6"/>
          <p:cNvSpPr/>
          <p:nvPr/>
        </p:nvSpPr>
        <p:spPr>
          <a:xfrm rot="10800000" flipH="1">
            <a:off x="3359035" y="2354024"/>
            <a:ext cx="29550" cy="20925"/>
          </a:xfrm>
          <a:custGeom>
            <a:avLst/>
            <a:gdLst/>
            <a:ahLst/>
            <a:cxnLst/>
            <a:rect l="l" t="t" r="r" b="b"/>
            <a:pathLst>
              <a:path w="613" h="434" extrusionOk="0">
                <a:moveTo>
                  <a:pt x="474" y="0"/>
                </a:moveTo>
                <a:cubicBezTo>
                  <a:pt x="454" y="0"/>
                  <a:pt x="433" y="5"/>
                  <a:pt x="414" y="17"/>
                </a:cubicBezTo>
                <a:lnTo>
                  <a:pt x="82" y="209"/>
                </a:lnTo>
                <a:cubicBezTo>
                  <a:pt x="21" y="240"/>
                  <a:pt x="1" y="315"/>
                  <a:pt x="35" y="375"/>
                </a:cubicBezTo>
                <a:cubicBezTo>
                  <a:pt x="57" y="413"/>
                  <a:pt x="97" y="434"/>
                  <a:pt x="138" y="434"/>
                </a:cubicBezTo>
                <a:cubicBezTo>
                  <a:pt x="160" y="434"/>
                  <a:pt x="182" y="428"/>
                  <a:pt x="201" y="416"/>
                </a:cubicBezTo>
                <a:lnTo>
                  <a:pt x="534" y="224"/>
                </a:lnTo>
                <a:cubicBezTo>
                  <a:pt x="592" y="192"/>
                  <a:pt x="612" y="118"/>
                  <a:pt x="578" y="60"/>
                </a:cubicBezTo>
                <a:cubicBezTo>
                  <a:pt x="556" y="22"/>
                  <a:pt x="516" y="0"/>
                  <a:pt x="4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/>
          <p:nvPr/>
        </p:nvSpPr>
        <p:spPr>
          <a:xfrm>
            <a:off x="4037477" y="908101"/>
            <a:ext cx="10908" cy="18069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35" y="1"/>
                </a:moveTo>
                <a:cubicBezTo>
                  <a:pt x="247" y="2"/>
                  <a:pt x="179" y="73"/>
                  <a:pt x="180" y="159"/>
                </a:cubicBezTo>
                <a:lnTo>
                  <a:pt x="185" y="448"/>
                </a:lnTo>
                <a:lnTo>
                  <a:pt x="68" y="558"/>
                </a:lnTo>
                <a:cubicBezTo>
                  <a:pt x="4" y="617"/>
                  <a:pt x="1" y="718"/>
                  <a:pt x="61" y="781"/>
                </a:cubicBezTo>
                <a:cubicBezTo>
                  <a:pt x="92" y="814"/>
                  <a:pt x="133" y="830"/>
                  <a:pt x="174" y="830"/>
                </a:cubicBezTo>
                <a:cubicBezTo>
                  <a:pt x="214" y="830"/>
                  <a:pt x="254" y="815"/>
                  <a:pt x="285" y="785"/>
                </a:cubicBezTo>
                <a:lnTo>
                  <a:pt x="451" y="628"/>
                </a:lnTo>
                <a:cubicBezTo>
                  <a:pt x="481" y="597"/>
                  <a:pt x="500" y="555"/>
                  <a:pt x="499" y="511"/>
                </a:cubicBezTo>
                <a:lnTo>
                  <a:pt x="494" y="155"/>
                </a:lnTo>
                <a:cubicBezTo>
                  <a:pt x="492" y="69"/>
                  <a:pt x="422" y="1"/>
                  <a:pt x="3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26;p36">
            <a:extLst>
              <a:ext uri="{FF2B5EF4-FFF2-40B4-BE49-F238E27FC236}">
                <a16:creationId xmlns:a16="http://schemas.microsoft.com/office/drawing/2014/main" id="{B5ECCBB7-F4CB-9F8F-D91E-7E7742CE51C1}"/>
              </a:ext>
            </a:extLst>
          </p:cNvPr>
          <p:cNvSpPr txBox="1">
            <a:spLocks/>
          </p:cNvSpPr>
          <p:nvPr/>
        </p:nvSpPr>
        <p:spPr>
          <a:xfrm>
            <a:off x="3198213" y="2246285"/>
            <a:ext cx="381000" cy="35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ID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5" name="Google Shape;226;p36">
            <a:extLst>
              <a:ext uri="{FF2B5EF4-FFF2-40B4-BE49-F238E27FC236}">
                <a16:creationId xmlns:a16="http://schemas.microsoft.com/office/drawing/2014/main" id="{CD66EEF6-D255-DED9-D583-7B5DEB789A60}"/>
              </a:ext>
            </a:extLst>
          </p:cNvPr>
          <p:cNvSpPr txBox="1">
            <a:spLocks/>
          </p:cNvSpPr>
          <p:nvPr/>
        </p:nvSpPr>
        <p:spPr>
          <a:xfrm>
            <a:off x="3874475" y="827423"/>
            <a:ext cx="381000" cy="35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6" name="Google Shape;226;p36">
            <a:extLst>
              <a:ext uri="{FF2B5EF4-FFF2-40B4-BE49-F238E27FC236}">
                <a16:creationId xmlns:a16="http://schemas.microsoft.com/office/drawing/2014/main" id="{DBBBE46A-61E4-6533-0C88-05A7761CE0D1}"/>
              </a:ext>
            </a:extLst>
          </p:cNvPr>
          <p:cNvSpPr txBox="1">
            <a:spLocks/>
          </p:cNvSpPr>
          <p:nvPr/>
        </p:nvSpPr>
        <p:spPr>
          <a:xfrm>
            <a:off x="5005638" y="3626772"/>
            <a:ext cx="381000" cy="35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7" name="Google Shape;226;p36">
            <a:extLst>
              <a:ext uri="{FF2B5EF4-FFF2-40B4-BE49-F238E27FC236}">
                <a16:creationId xmlns:a16="http://schemas.microsoft.com/office/drawing/2014/main" id="{B897B1D0-9F72-19F4-004E-A629E25BFEE1}"/>
              </a:ext>
            </a:extLst>
          </p:cNvPr>
          <p:cNvSpPr txBox="1">
            <a:spLocks/>
          </p:cNvSpPr>
          <p:nvPr/>
        </p:nvSpPr>
        <p:spPr>
          <a:xfrm>
            <a:off x="5617382" y="2267312"/>
            <a:ext cx="381000" cy="359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  <a:endParaRPr lang="en-ID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219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processing steps</a:t>
            </a:r>
            <a:endParaRPr b="1"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ctrTitle" idx="4294967295"/>
          </p:nvPr>
        </p:nvSpPr>
        <p:spPr>
          <a:xfrm flipH="1">
            <a:off x="2104570" y="1029525"/>
            <a:ext cx="1415145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Feature Encoding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34C9C8-8531-1A42-88B9-BCD79ACE5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447" y="1461202"/>
            <a:ext cx="3155390" cy="1029046"/>
          </a:xfrm>
          <a:prstGeom prst="rect">
            <a:avLst/>
          </a:prstGeom>
        </p:spPr>
      </p:pic>
      <p:sp>
        <p:nvSpPr>
          <p:cNvPr id="13" name="Google Shape;681;p54">
            <a:extLst>
              <a:ext uri="{FF2B5EF4-FFF2-40B4-BE49-F238E27FC236}">
                <a16:creationId xmlns:a16="http://schemas.microsoft.com/office/drawing/2014/main" id="{13495447-5FFF-B0D1-84FF-41EB4B9D2D96}"/>
              </a:ext>
            </a:extLst>
          </p:cNvPr>
          <p:cNvSpPr txBox="1">
            <a:spLocks/>
          </p:cNvSpPr>
          <p:nvPr/>
        </p:nvSpPr>
        <p:spPr>
          <a:xfrm flipH="1">
            <a:off x="5624285" y="1029525"/>
            <a:ext cx="1415145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200" dirty="0"/>
              <a:t>Train Test Split</a:t>
            </a:r>
          </a:p>
        </p:txBody>
      </p:sp>
      <p:sp>
        <p:nvSpPr>
          <p:cNvPr id="14" name="Google Shape;681;p54">
            <a:extLst>
              <a:ext uri="{FF2B5EF4-FFF2-40B4-BE49-F238E27FC236}">
                <a16:creationId xmlns:a16="http://schemas.microsoft.com/office/drawing/2014/main" id="{C9CB9A09-671C-5DB1-0452-B97F8D59C977}"/>
              </a:ext>
            </a:extLst>
          </p:cNvPr>
          <p:cNvSpPr txBox="1">
            <a:spLocks/>
          </p:cNvSpPr>
          <p:nvPr/>
        </p:nvSpPr>
        <p:spPr>
          <a:xfrm flipH="1">
            <a:off x="1496462" y="3046448"/>
            <a:ext cx="2999338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200" dirty="0"/>
              <a:t>Feature Transformation and Scaling</a:t>
            </a:r>
          </a:p>
        </p:txBody>
      </p:sp>
      <p:sp>
        <p:nvSpPr>
          <p:cNvPr id="15" name="Google Shape;681;p54">
            <a:extLst>
              <a:ext uri="{FF2B5EF4-FFF2-40B4-BE49-F238E27FC236}">
                <a16:creationId xmlns:a16="http://schemas.microsoft.com/office/drawing/2014/main" id="{A6F7FFF7-C27A-87A2-570D-458C0C8999BD}"/>
              </a:ext>
            </a:extLst>
          </p:cNvPr>
          <p:cNvSpPr txBox="1">
            <a:spLocks/>
          </p:cNvSpPr>
          <p:nvPr/>
        </p:nvSpPr>
        <p:spPr>
          <a:xfrm flipH="1">
            <a:off x="5624284" y="3046448"/>
            <a:ext cx="1415145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200" dirty="0"/>
              <a:t>Resampling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26B08-3EDE-43EC-2102-D036C6AA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162" y="1461202"/>
            <a:ext cx="3155390" cy="628589"/>
          </a:xfrm>
          <a:prstGeom prst="rect">
            <a:avLst/>
          </a:prstGeom>
        </p:spPr>
      </p:pic>
      <p:sp>
        <p:nvSpPr>
          <p:cNvPr id="17" name="Google Shape;227;p36">
            <a:extLst>
              <a:ext uri="{FF2B5EF4-FFF2-40B4-BE49-F238E27FC236}">
                <a16:creationId xmlns:a16="http://schemas.microsoft.com/office/drawing/2014/main" id="{6BCC05B1-6937-D452-E72B-214D1ED1E4E9}"/>
              </a:ext>
            </a:extLst>
          </p:cNvPr>
          <p:cNvSpPr txBox="1">
            <a:spLocks/>
          </p:cNvSpPr>
          <p:nvPr/>
        </p:nvSpPr>
        <p:spPr>
          <a:xfrm>
            <a:off x="1234448" y="2490248"/>
            <a:ext cx="315539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Label encoding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target, one hot encoding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independent.</a:t>
            </a:r>
            <a:endParaRPr lang="en-ID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Google Shape;227;p36">
            <a:extLst>
              <a:ext uri="{FF2B5EF4-FFF2-40B4-BE49-F238E27FC236}">
                <a16:creationId xmlns:a16="http://schemas.microsoft.com/office/drawing/2014/main" id="{0F2B66E9-316A-908F-0697-7167FEF68D24}"/>
              </a:ext>
            </a:extLst>
          </p:cNvPr>
          <p:cNvSpPr txBox="1">
            <a:spLocks/>
          </p:cNvSpPr>
          <p:nvPr/>
        </p:nvSpPr>
        <p:spPr>
          <a:xfrm>
            <a:off x="4754162" y="2490248"/>
            <a:ext cx="315539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Memisahkan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 training dan data testing.</a:t>
            </a:r>
            <a:endParaRPr lang="en-ID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878792-16BF-CA9B-E189-A863094BD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7259" y="3363390"/>
            <a:ext cx="2249766" cy="1034628"/>
          </a:xfrm>
          <a:prstGeom prst="rect">
            <a:avLst/>
          </a:prstGeom>
        </p:spPr>
      </p:pic>
      <p:sp>
        <p:nvSpPr>
          <p:cNvPr id="21" name="Google Shape;227;p36">
            <a:extLst>
              <a:ext uri="{FF2B5EF4-FFF2-40B4-BE49-F238E27FC236}">
                <a16:creationId xmlns:a16="http://schemas.microsoft.com/office/drawing/2014/main" id="{B6DCE168-E9FD-C0F8-5856-C6D5EA455E63}"/>
              </a:ext>
            </a:extLst>
          </p:cNvPr>
          <p:cNvSpPr txBox="1">
            <a:spLocks/>
          </p:cNvSpPr>
          <p:nvPr/>
        </p:nvSpPr>
        <p:spPr>
          <a:xfrm>
            <a:off x="1234447" y="4398018"/>
            <a:ext cx="315539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Transformasi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dan Scaling data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machine learning modeling.</a:t>
            </a:r>
            <a:endParaRPr lang="en-ID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249EF2-CD6E-A822-AD31-13723AB61C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73" y="3340010"/>
            <a:ext cx="2249766" cy="525276"/>
          </a:xfrm>
          <a:prstGeom prst="rect">
            <a:avLst/>
          </a:prstGeom>
        </p:spPr>
      </p:pic>
      <p:sp>
        <p:nvSpPr>
          <p:cNvPr id="26" name="Google Shape;227;p36">
            <a:extLst>
              <a:ext uri="{FF2B5EF4-FFF2-40B4-BE49-F238E27FC236}">
                <a16:creationId xmlns:a16="http://schemas.microsoft.com/office/drawing/2014/main" id="{85CF8ECC-72BF-0D3F-8CE4-C2069CAB1237}"/>
              </a:ext>
            </a:extLst>
          </p:cNvPr>
          <p:cNvSpPr txBox="1">
            <a:spLocks/>
          </p:cNvSpPr>
          <p:nvPr/>
        </p:nvSpPr>
        <p:spPr>
          <a:xfrm>
            <a:off x="4842648" y="4398018"/>
            <a:ext cx="315539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Membuat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target menjadi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seimbang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endParaRPr lang="en-ID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05F863-A231-908F-951D-6BF0137832BB}"/>
              </a:ext>
            </a:extLst>
          </p:cNvPr>
          <p:cNvCxnSpPr>
            <a:cxnSpLocks/>
          </p:cNvCxnSpPr>
          <p:nvPr/>
        </p:nvCxnSpPr>
        <p:spPr>
          <a:xfrm>
            <a:off x="4644887" y="534228"/>
            <a:ext cx="0" cy="4075044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338B16-774B-1ABA-E89C-51242B626766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>
            <a:off x="1234448" y="3046448"/>
            <a:ext cx="6675104" cy="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251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1000" b="-11000"/>
          </a:stretch>
        </a:blip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Build Machine Learning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670" name="Google Shape;670;p5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219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 machine learning</a:t>
            </a: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771DAF-8FE6-4E15-36B9-DAD4756FDC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445"/>
          <a:stretch/>
        </p:blipFill>
        <p:spPr>
          <a:xfrm>
            <a:off x="784907" y="943725"/>
            <a:ext cx="3674448" cy="1728436"/>
          </a:xfrm>
          <a:prstGeom prst="rect">
            <a:avLst/>
          </a:prstGeom>
        </p:spPr>
      </p:pic>
      <p:sp>
        <p:nvSpPr>
          <p:cNvPr id="19" name="Google Shape;532;p48">
            <a:extLst>
              <a:ext uri="{FF2B5EF4-FFF2-40B4-BE49-F238E27FC236}">
                <a16:creationId xmlns:a16="http://schemas.microsoft.com/office/drawing/2014/main" id="{58C7745B-1D19-9D1A-D75B-F3FB7C6588A0}"/>
              </a:ext>
            </a:extLst>
          </p:cNvPr>
          <p:cNvSpPr txBox="1">
            <a:spLocks/>
          </p:cNvSpPr>
          <p:nvPr/>
        </p:nvSpPr>
        <p:spPr>
          <a:xfrm>
            <a:off x="672263" y="4299765"/>
            <a:ext cx="362276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Melakukan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modeling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dengan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enam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tipe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algoritma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berbeda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4FAC46-3899-7752-1585-B13FECC46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06" y="2825139"/>
            <a:ext cx="3510117" cy="1374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E595B4-083D-8E34-5E2A-41A388B64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4747" y="943725"/>
            <a:ext cx="3191320" cy="119079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C97FCA-5794-1D3E-A4BE-5DA59F426682}"/>
              </a:ext>
            </a:extLst>
          </p:cNvPr>
          <p:cNvCxnSpPr>
            <a:cxnSpLocks/>
          </p:cNvCxnSpPr>
          <p:nvPr/>
        </p:nvCxnSpPr>
        <p:spPr>
          <a:xfrm>
            <a:off x="4572000" y="943725"/>
            <a:ext cx="0" cy="362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oogle Shape;532;p48">
            <a:extLst>
              <a:ext uri="{FF2B5EF4-FFF2-40B4-BE49-F238E27FC236}">
                <a16:creationId xmlns:a16="http://schemas.microsoft.com/office/drawing/2014/main" id="{AFE3C511-239E-A1CD-4165-C724E05B1BE5}"/>
              </a:ext>
            </a:extLst>
          </p:cNvPr>
          <p:cNvSpPr txBox="1">
            <a:spLocks/>
          </p:cNvSpPr>
          <p:nvPr/>
        </p:nvSpPr>
        <p:spPr>
          <a:xfrm>
            <a:off x="4684646" y="2206950"/>
            <a:ext cx="4022027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Memilih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algoritma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CatBoost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Classifier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untuk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 modelling.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EB2ABB-693E-0D09-D277-99355C787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17" y="2968998"/>
            <a:ext cx="1017452" cy="10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FF77DD-ADBC-4989-F00E-59F00ECB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8911" y="2968998"/>
            <a:ext cx="1017452" cy="10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8B62A95-01E9-2A39-86A4-5CB573B6F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705" y="2962218"/>
            <a:ext cx="1257573" cy="96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32;p48">
            <a:extLst>
              <a:ext uri="{FF2B5EF4-FFF2-40B4-BE49-F238E27FC236}">
                <a16:creationId xmlns:a16="http://schemas.microsoft.com/office/drawing/2014/main" id="{42621B96-B437-0C8A-689B-5A717509F02B}"/>
              </a:ext>
            </a:extLst>
          </p:cNvPr>
          <p:cNvSpPr txBox="1">
            <a:spLocks/>
          </p:cNvSpPr>
          <p:nvPr/>
        </p:nvSpPr>
        <p:spPr>
          <a:xfrm>
            <a:off x="4684646" y="4299765"/>
            <a:ext cx="4022027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Hasil </a:t>
            </a:r>
            <a:r>
              <a:rPr lang="en-ID" sz="1100" dirty="0" err="1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evaluasi</a:t>
            </a:r>
            <a:r>
              <a:rPr lang="en-ID" sz="1100" dirty="0">
                <a:solidFill>
                  <a:schemeClr val="dk1"/>
                </a:solidFill>
                <a:latin typeface="DM Serif Display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model machine learning.</a:t>
            </a:r>
          </a:p>
        </p:txBody>
      </p:sp>
    </p:spTree>
    <p:extLst>
      <p:ext uri="{BB962C8B-B14F-4D97-AF65-F5344CB8AC3E}">
        <p14:creationId xmlns:p14="http://schemas.microsoft.com/office/powerpoint/2010/main" val="3093904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/>
              <a:t>Data </a:t>
            </a:r>
            <a:br>
              <a:rPr lang="en-ID" dirty="0"/>
            </a:br>
            <a:r>
              <a:rPr lang="en-ID" dirty="0"/>
              <a:t>Insight</a:t>
            </a:r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 idx="8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/>
              <a:t>able of contents</a:t>
            </a:r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159" name="Google Shape;159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0" name="Google Shape;160;p30"/>
          <p:cNvSpPr txBox="1">
            <a:spLocks noGrp="1"/>
          </p:cNvSpPr>
          <p:nvPr>
            <p:ph type="ctrTitle" idx="3"/>
          </p:nvPr>
        </p:nvSpPr>
        <p:spPr>
          <a:xfrm>
            <a:off x="4989442" y="2199025"/>
            <a:ext cx="1228145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Cleaning</a:t>
            </a:r>
            <a:endParaRPr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Data 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Processing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 idx="14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15"/>
          </p:nvPr>
        </p:nvSpPr>
        <p:spPr>
          <a:xfrm>
            <a:off x="2870599" y="3781501"/>
            <a:ext cx="1317087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Build Machine Learning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17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7" name="Google Shape;166;p30">
            <a:extLst>
              <a:ext uri="{FF2B5EF4-FFF2-40B4-BE49-F238E27FC236}">
                <a16:creationId xmlns:a16="http://schemas.microsoft.com/office/drawing/2014/main" id="{7FCA20C5-F755-2C3B-F4DC-593F95E4851C}"/>
              </a:ext>
            </a:extLst>
          </p:cNvPr>
          <p:cNvSpPr txBox="1">
            <a:spLocks/>
          </p:cNvSpPr>
          <p:nvPr/>
        </p:nvSpPr>
        <p:spPr>
          <a:xfrm>
            <a:off x="5015587" y="3781501"/>
            <a:ext cx="112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erif Display"/>
              <a:buNone/>
              <a:defRPr sz="12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>
              <a:buSzPts val="1100"/>
              <a:buFont typeface="Arial"/>
              <a:buNone/>
            </a:pPr>
            <a:r>
              <a:rPr lang="en-ID"/>
              <a:t>Explain Data Modelling</a:t>
            </a:r>
            <a:endParaRPr lang="en-ID" dirty="0"/>
          </a:p>
        </p:txBody>
      </p:sp>
      <p:sp>
        <p:nvSpPr>
          <p:cNvPr id="38" name="Google Shape;168;p30">
            <a:extLst>
              <a:ext uri="{FF2B5EF4-FFF2-40B4-BE49-F238E27FC236}">
                <a16:creationId xmlns:a16="http://schemas.microsoft.com/office/drawing/2014/main" id="{6BA4BF9E-7363-EC7B-0399-2D7718A2EBC9}"/>
              </a:ext>
            </a:extLst>
          </p:cNvPr>
          <p:cNvSpPr txBox="1">
            <a:spLocks/>
          </p:cNvSpPr>
          <p:nvPr/>
        </p:nvSpPr>
        <p:spPr>
          <a:xfrm>
            <a:off x="5015599" y="3216594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DM Serif Display"/>
              <a:buNone/>
              <a:defRPr sz="4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Fira Sans Extra Condensed Medium"/>
              <a:buNone/>
              <a:defRPr sz="48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dirty="0"/>
              <a:t>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5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Explain Data Modelling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32" name="Google Shape;732;p55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06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219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Explain data modelling</a:t>
            </a:r>
            <a:endParaRPr b="1"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ctrTitle" idx="4294967295"/>
          </p:nvPr>
        </p:nvSpPr>
        <p:spPr>
          <a:xfrm flipH="1">
            <a:off x="723597" y="750075"/>
            <a:ext cx="4855567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Shap</a:t>
            </a:r>
            <a:r>
              <a:rPr lang="en-US" sz="1200" dirty="0"/>
              <a:t> Value</a:t>
            </a:r>
          </a:p>
        </p:txBody>
      </p:sp>
      <p:sp>
        <p:nvSpPr>
          <p:cNvPr id="24" name="Google Shape;179;p31">
            <a:extLst>
              <a:ext uri="{FF2B5EF4-FFF2-40B4-BE49-F238E27FC236}">
                <a16:creationId xmlns:a16="http://schemas.microsoft.com/office/drawing/2014/main" id="{9902E72E-DCF5-2096-D51A-399A7762A115}"/>
              </a:ext>
            </a:extLst>
          </p:cNvPr>
          <p:cNvSpPr txBox="1">
            <a:spLocks/>
          </p:cNvSpPr>
          <p:nvPr/>
        </p:nvSpPr>
        <p:spPr>
          <a:xfrm>
            <a:off x="3777124" y="1010209"/>
            <a:ext cx="4855566" cy="3615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Faktor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paling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berpengaruh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kepada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model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Months Since Last Payment Date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atau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lamanya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setelah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pembayaran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terakhir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dalam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jauh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jarak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setelah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pembayaran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terakhir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mengindikasikan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kemungkinan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Jumlah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akun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aktif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rendah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maka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bisa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berpeluang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meningkatkan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menjadi baik,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namun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dalam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sedikit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kasus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bisa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mengindikasikan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lama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semenjak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diberikan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i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mature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sebuah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meningkatkan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peluang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bahwa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menjadi baik.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lama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pengalaman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bekerja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tinggi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peluang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menjadi baik.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i="1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Apabila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termasuk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grade A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berpeluang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tinggi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tersebut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merupakan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baik.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4C1267D-2205-8F70-8137-0CBB1655B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97" y="1010209"/>
            <a:ext cx="2855862" cy="181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64BABDB3-8891-680F-4D0A-D4EED001D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99" y="3089841"/>
            <a:ext cx="2688563" cy="1849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068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219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Explain data modelling</a:t>
            </a:r>
            <a:endParaRPr b="1"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ctrTitle" idx="4294967295"/>
          </p:nvPr>
        </p:nvSpPr>
        <p:spPr>
          <a:xfrm flipH="1">
            <a:off x="723597" y="750075"/>
            <a:ext cx="4855567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Feature Importance</a:t>
            </a:r>
          </a:p>
        </p:txBody>
      </p:sp>
      <p:sp>
        <p:nvSpPr>
          <p:cNvPr id="24" name="Google Shape;179;p31">
            <a:extLst>
              <a:ext uri="{FF2B5EF4-FFF2-40B4-BE49-F238E27FC236}">
                <a16:creationId xmlns:a16="http://schemas.microsoft.com/office/drawing/2014/main" id="{9902E72E-DCF5-2096-D51A-399A7762A115}"/>
              </a:ext>
            </a:extLst>
          </p:cNvPr>
          <p:cNvSpPr txBox="1">
            <a:spLocks/>
          </p:cNvSpPr>
          <p:nvPr/>
        </p:nvSpPr>
        <p:spPr>
          <a:xfrm>
            <a:off x="525971" y="3896758"/>
            <a:ext cx="8092059" cy="740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Empat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pengaruh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signifikan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kepada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model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Jumlah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aktif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setelah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pembayaran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terakhir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lamanya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bekerja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setelah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didanai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dan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banyaknya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permintaan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dalam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enam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b="1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terakhir</a:t>
            </a:r>
            <a:r>
              <a:rPr lang="en-US" sz="1100" b="1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Selain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tersebut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menurut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algoritma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CatBoost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tidak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terlalu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berpengaruh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atau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menjadi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prediktif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terhadap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baik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atau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buruknya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sebuah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0E5B5A9-2D77-EB28-DCC9-10FFC1F3D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493" y="990893"/>
            <a:ext cx="4563013" cy="295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4226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>
            <a:spLocks noGrp="1"/>
          </p:cNvSpPr>
          <p:nvPr>
            <p:ph type="ctrTitle"/>
          </p:nvPr>
        </p:nvSpPr>
        <p:spPr>
          <a:xfrm>
            <a:off x="723599" y="337137"/>
            <a:ext cx="27219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Explain data modelling</a:t>
            </a:r>
            <a:endParaRPr b="1"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ctrTitle" idx="4294967295"/>
          </p:nvPr>
        </p:nvSpPr>
        <p:spPr>
          <a:xfrm flipH="1">
            <a:off x="723597" y="616587"/>
            <a:ext cx="4855567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Partial Dependence Plot</a:t>
            </a:r>
          </a:p>
        </p:txBody>
      </p:sp>
      <p:sp>
        <p:nvSpPr>
          <p:cNvPr id="24" name="Google Shape;179;p31">
            <a:extLst>
              <a:ext uri="{FF2B5EF4-FFF2-40B4-BE49-F238E27FC236}">
                <a16:creationId xmlns:a16="http://schemas.microsoft.com/office/drawing/2014/main" id="{9902E72E-DCF5-2096-D51A-399A7762A115}"/>
              </a:ext>
            </a:extLst>
          </p:cNvPr>
          <p:cNvSpPr txBox="1">
            <a:spLocks/>
          </p:cNvSpPr>
          <p:nvPr/>
        </p:nvSpPr>
        <p:spPr>
          <a:xfrm>
            <a:off x="752901" y="3139758"/>
            <a:ext cx="7638197" cy="1811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Kemungkinan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lancar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mengalami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negative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ketika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jumlah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aktif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kurang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dari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18.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Setelah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aktif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lebih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dari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18,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kemungkinan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lancar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semakin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meningkat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05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Kemungkinan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lancar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menurun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drastis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ketika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semenjak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pembayaran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terakhir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berada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rentang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65-70.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Setelah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lebih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dari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rentang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tersebut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kemungkinan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lancar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mengalami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meningkat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05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Kemungkinan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lancar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meningkat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ketika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lamanya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bekerja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ada di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rentang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0 – 4 dan 9 – 10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tahun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Ketika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lamanya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bekerja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berada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rentang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4 – 9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tahun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kemungkinan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lancar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menjadi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menurun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05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Kemungkinan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lancar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mengalami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tren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negative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ketika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waktu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semenjak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didanai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kurang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dari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85.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Setelah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didanai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lebih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dari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85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bulan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kemungkinan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kredit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lancar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mengalami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peningkatan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,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terutama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 </a:t>
            </a:r>
            <a:r>
              <a:rPr lang="en-US" sz="105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rentang</a:t>
            </a:r>
            <a:r>
              <a:rPr lang="en-US" sz="105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98 – 105.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05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B503BEC-C603-A706-B8B9-5D3BA8504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59" y="943725"/>
            <a:ext cx="8035482" cy="21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8956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82;p58">
            <a:extLst>
              <a:ext uri="{FF2B5EF4-FFF2-40B4-BE49-F238E27FC236}">
                <a16:creationId xmlns:a16="http://schemas.microsoft.com/office/drawing/2014/main" id="{86FD22F2-EC8E-46F8-233A-79EA73AB72F4}"/>
              </a:ext>
            </a:extLst>
          </p:cNvPr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83;p58">
            <a:extLst>
              <a:ext uri="{FF2B5EF4-FFF2-40B4-BE49-F238E27FC236}">
                <a16:creationId xmlns:a16="http://schemas.microsoft.com/office/drawing/2014/main" id="{23B1CCF6-3E71-889D-10CC-658FEEE2AEDE}"/>
              </a:ext>
            </a:extLst>
          </p:cNvPr>
          <p:cNvSpPr txBox="1">
            <a:spLocks/>
          </p:cNvSpPr>
          <p:nvPr/>
        </p:nvSpPr>
        <p:spPr>
          <a:xfrm flipH="1">
            <a:off x="1320149" y="3515150"/>
            <a:ext cx="301365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Muhammad Chosasih Mahendra</a:t>
            </a:r>
          </a:p>
          <a:p>
            <a:pPr algn="r">
              <a:buClr>
                <a:schemeClr val="dk1"/>
              </a:buClr>
              <a:buSzPts val="1100"/>
            </a:pPr>
            <a:endParaRPr lang="en-US" dirty="0">
              <a:solidFill>
                <a:schemeClr val="lt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buClr>
                <a:schemeClr val="dk1"/>
              </a:buClr>
              <a:buSzPts val="1100"/>
            </a:pPr>
            <a:endParaRPr lang="en-US" dirty="0">
              <a:solidFill>
                <a:schemeClr val="lt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mchosasih@gmail.com</a:t>
            </a:r>
          </a:p>
          <a:p>
            <a:pPr algn="r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lt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https://linktr.ee/mchosasih</a:t>
            </a:r>
          </a:p>
        </p:txBody>
      </p:sp>
      <p:sp>
        <p:nvSpPr>
          <p:cNvPr id="6" name="Google Shape;784;p58">
            <a:extLst>
              <a:ext uri="{FF2B5EF4-FFF2-40B4-BE49-F238E27FC236}">
                <a16:creationId xmlns:a16="http://schemas.microsoft.com/office/drawing/2014/main" id="{E9650383-D732-C93C-87E5-F761201A8CB2}"/>
              </a:ext>
            </a:extLst>
          </p:cNvPr>
          <p:cNvSpPr txBox="1">
            <a:spLocks/>
          </p:cNvSpPr>
          <p:nvPr/>
        </p:nvSpPr>
        <p:spPr>
          <a:xfrm>
            <a:off x="1676549" y="2123400"/>
            <a:ext cx="28470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erif Display"/>
              <a:buNone/>
              <a:defRPr sz="1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algn="r"/>
            <a:r>
              <a:rPr lang="en-ID" sz="2800" dirty="0">
                <a:solidFill>
                  <a:schemeClr val="lt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50855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Project overview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24" t="780" r="214" b="-106"/>
          <a:stretch/>
        </p:blipFill>
        <p:spPr>
          <a:xfrm rot="5400000">
            <a:off x="-775188" y="1034973"/>
            <a:ext cx="4623929" cy="3073553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>
            <a:spLocks noGrp="1"/>
          </p:cNvSpPr>
          <p:nvPr>
            <p:ph type="ctrTitle"/>
          </p:nvPr>
        </p:nvSpPr>
        <p:spPr>
          <a:xfrm>
            <a:off x="38709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Project Overview</a:t>
            </a:r>
            <a:endParaRPr sz="3600" dirty="0"/>
          </a:p>
        </p:txBody>
      </p:sp>
      <p:sp>
        <p:nvSpPr>
          <p:cNvPr id="187" name="Google Shape;187;p32"/>
          <p:cNvSpPr txBox="1">
            <a:spLocks noGrp="1"/>
          </p:cNvSpPr>
          <p:nvPr>
            <p:ph type="subTitle" idx="1"/>
          </p:nvPr>
        </p:nvSpPr>
        <p:spPr>
          <a:xfrm>
            <a:off x="4754950" y="2314225"/>
            <a:ext cx="29832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latin typeface="Open Sans Light"/>
                <a:ea typeface="Open Sans Light"/>
                <a:cs typeface="Open Sans Light"/>
                <a:sym typeface="Open Sans Light"/>
              </a:rPr>
              <a:t>Membangun</a:t>
            </a:r>
            <a:r>
              <a:rPr lang="en-US" sz="1600" dirty="0">
                <a:latin typeface="Open Sans Light"/>
                <a:ea typeface="Open Sans Light"/>
                <a:cs typeface="Open Sans Light"/>
                <a:sym typeface="Open Sans Light"/>
              </a:rPr>
              <a:t> model yang </a:t>
            </a:r>
            <a:r>
              <a:rPr lang="en-US" sz="1600" dirty="0" err="1">
                <a:latin typeface="Open Sans Light"/>
                <a:ea typeface="Open Sans Light"/>
                <a:cs typeface="Open Sans Light"/>
                <a:sym typeface="Open Sans Light"/>
              </a:rPr>
              <a:t>dapat</a:t>
            </a:r>
            <a:r>
              <a:rPr lang="en-US" sz="16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600" dirty="0" err="1">
                <a:latin typeface="Open Sans Light"/>
                <a:ea typeface="Open Sans Light"/>
                <a:cs typeface="Open Sans Light"/>
                <a:sym typeface="Open Sans Light"/>
              </a:rPr>
              <a:t>memprediksi</a:t>
            </a:r>
            <a:r>
              <a:rPr lang="en-US" sz="1600" dirty="0">
                <a:latin typeface="Open Sans Light"/>
                <a:ea typeface="Open Sans Light"/>
                <a:cs typeface="Open Sans Light"/>
                <a:sym typeface="Open Sans Light"/>
              </a:rPr>
              <a:t> credit risk </a:t>
            </a:r>
            <a:r>
              <a:rPr lang="en-US" sz="1600" dirty="0" err="1">
                <a:latin typeface="Open Sans Light"/>
                <a:ea typeface="Open Sans Light"/>
                <a:cs typeface="Open Sans Light"/>
                <a:sym typeface="Open Sans Light"/>
              </a:rPr>
              <a:t>menggunakan</a:t>
            </a:r>
            <a:r>
              <a:rPr lang="en-US" sz="1600" dirty="0">
                <a:latin typeface="Open Sans Light"/>
                <a:ea typeface="Open Sans Light"/>
                <a:cs typeface="Open Sans Light"/>
                <a:sym typeface="Open Sans Light"/>
              </a:rPr>
              <a:t> data </a:t>
            </a:r>
            <a:r>
              <a:rPr lang="en-US" sz="1600" dirty="0" err="1">
                <a:latin typeface="Open Sans Light"/>
                <a:ea typeface="Open Sans Light"/>
                <a:cs typeface="Open Sans Light"/>
                <a:sym typeface="Open Sans Light"/>
              </a:rPr>
              <a:t>pinjaman</a:t>
            </a:r>
            <a:r>
              <a:rPr lang="en-US" sz="1600" dirty="0">
                <a:latin typeface="Open Sans Light"/>
                <a:ea typeface="Open Sans Light"/>
                <a:cs typeface="Open Sans Light"/>
                <a:sym typeface="Open Sans Light"/>
              </a:rPr>
              <a:t> </a:t>
            </a:r>
            <a:r>
              <a:rPr lang="en-US" sz="1600" dirty="0" err="1">
                <a:latin typeface="Open Sans Light"/>
                <a:ea typeface="Open Sans Light"/>
                <a:cs typeface="Open Sans Light"/>
                <a:sym typeface="Open Sans Light"/>
              </a:rPr>
              <a:t>terdahulu</a:t>
            </a:r>
            <a:r>
              <a:rPr lang="en-US" sz="1600" dirty="0"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>
            <a:spLocks noGrp="1"/>
          </p:cNvSpPr>
          <p:nvPr>
            <p:ph type="ctrTitle"/>
          </p:nvPr>
        </p:nvSpPr>
        <p:spPr>
          <a:xfrm flipH="1">
            <a:off x="2517913" y="2243225"/>
            <a:ext cx="3207026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>
                <a:solidFill>
                  <a:schemeClr val="lt1"/>
                </a:solidFill>
              </a:rPr>
              <a:t>Data Cleaning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219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 cleaning process</a:t>
            </a:r>
            <a:endParaRPr b="1" dirty="0"/>
          </a:p>
        </p:txBody>
      </p:sp>
      <p:sp>
        <p:nvSpPr>
          <p:cNvPr id="676" name="Google Shape;676;p54"/>
          <p:cNvSpPr/>
          <p:nvPr/>
        </p:nvSpPr>
        <p:spPr>
          <a:xfrm>
            <a:off x="2878233" y="3066012"/>
            <a:ext cx="34341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4"/>
          <p:cNvSpPr/>
          <p:nvPr/>
        </p:nvSpPr>
        <p:spPr>
          <a:xfrm>
            <a:off x="3311820" y="2373308"/>
            <a:ext cx="25671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4"/>
          <p:cNvSpPr/>
          <p:nvPr/>
        </p:nvSpPr>
        <p:spPr>
          <a:xfrm>
            <a:off x="3716851" y="1680609"/>
            <a:ext cx="1756800" cy="844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4"/>
          <p:cNvSpPr/>
          <p:nvPr/>
        </p:nvSpPr>
        <p:spPr>
          <a:xfrm>
            <a:off x="4076268" y="987900"/>
            <a:ext cx="10380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4"/>
          <p:cNvSpPr/>
          <p:nvPr/>
        </p:nvSpPr>
        <p:spPr>
          <a:xfrm>
            <a:off x="2290725" y="3761617"/>
            <a:ext cx="4609200" cy="844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54"/>
          <p:cNvSpPr txBox="1">
            <a:spLocks noGrp="1"/>
          </p:cNvSpPr>
          <p:nvPr>
            <p:ph type="ctrTitle" idx="4294967295"/>
          </p:nvPr>
        </p:nvSpPr>
        <p:spPr>
          <a:xfrm flipH="1">
            <a:off x="775251" y="3758650"/>
            <a:ext cx="1415145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Selecting Features with Predictive Power Score (PPS)</a:t>
            </a:r>
          </a:p>
        </p:txBody>
      </p:sp>
      <p:sp>
        <p:nvSpPr>
          <p:cNvPr id="683" name="Google Shape;683;p54"/>
          <p:cNvSpPr txBox="1">
            <a:spLocks noGrp="1"/>
          </p:cNvSpPr>
          <p:nvPr>
            <p:ph type="ctrTitle" idx="4294967295"/>
          </p:nvPr>
        </p:nvSpPr>
        <p:spPr>
          <a:xfrm flipH="1">
            <a:off x="1928191" y="2373298"/>
            <a:ext cx="1268281" cy="37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Correlation Features</a:t>
            </a:r>
          </a:p>
        </p:txBody>
      </p:sp>
      <p:sp>
        <p:nvSpPr>
          <p:cNvPr id="685" name="Google Shape;685;p54"/>
          <p:cNvSpPr txBox="1">
            <a:spLocks noGrp="1"/>
          </p:cNvSpPr>
          <p:nvPr>
            <p:ph type="ctrTitle" idx="4294967295"/>
          </p:nvPr>
        </p:nvSpPr>
        <p:spPr>
          <a:xfrm flipH="1">
            <a:off x="2123122" y="987900"/>
            <a:ext cx="1822328" cy="3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Handle Missing Value</a:t>
            </a:r>
          </a:p>
        </p:txBody>
      </p:sp>
      <p:sp>
        <p:nvSpPr>
          <p:cNvPr id="687" name="Google Shape;687;p54"/>
          <p:cNvSpPr txBox="1">
            <a:spLocks noGrp="1"/>
          </p:cNvSpPr>
          <p:nvPr>
            <p:ph type="ctrTitle" idx="4294967295"/>
          </p:nvPr>
        </p:nvSpPr>
        <p:spPr>
          <a:xfrm flipH="1">
            <a:off x="5574124" y="1680600"/>
            <a:ext cx="1975829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Handle Value Each Column</a:t>
            </a:r>
          </a:p>
        </p:txBody>
      </p:sp>
      <p:sp>
        <p:nvSpPr>
          <p:cNvPr id="689" name="Google Shape;689;p54"/>
          <p:cNvSpPr txBox="1">
            <a:spLocks noGrp="1"/>
          </p:cNvSpPr>
          <p:nvPr>
            <p:ph type="ctrTitle" idx="4294967295"/>
          </p:nvPr>
        </p:nvSpPr>
        <p:spPr>
          <a:xfrm flipH="1">
            <a:off x="6422554" y="3066000"/>
            <a:ext cx="1127400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Delete Outliers</a:t>
            </a:r>
          </a:p>
        </p:txBody>
      </p:sp>
      <p:sp>
        <p:nvSpPr>
          <p:cNvPr id="691" name="Google Shape;691;p54"/>
          <p:cNvSpPr/>
          <p:nvPr/>
        </p:nvSpPr>
        <p:spPr>
          <a:xfrm>
            <a:off x="4076275" y="1680600"/>
            <a:ext cx="1038000" cy="152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54"/>
          <p:cNvSpPr/>
          <p:nvPr/>
        </p:nvSpPr>
        <p:spPr>
          <a:xfrm>
            <a:off x="3311825" y="3066002"/>
            <a:ext cx="2567100" cy="13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Graphic 2" descr="Badge 1 with solid fill">
            <a:extLst>
              <a:ext uri="{FF2B5EF4-FFF2-40B4-BE49-F238E27FC236}">
                <a16:creationId xmlns:a16="http://schemas.microsoft.com/office/drawing/2014/main" id="{A5B930C6-91E0-7791-CAE7-48A99F371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77968" y="1176741"/>
            <a:ext cx="467119" cy="467119"/>
          </a:xfrm>
          <a:prstGeom prst="rect">
            <a:avLst/>
          </a:prstGeom>
        </p:spPr>
      </p:pic>
      <p:pic>
        <p:nvPicPr>
          <p:cNvPr id="5" name="Graphic 4" descr="Badge 5 with solid fill">
            <a:extLst>
              <a:ext uri="{FF2B5EF4-FFF2-40B4-BE49-F238E27FC236}">
                <a16:creationId xmlns:a16="http://schemas.microsoft.com/office/drawing/2014/main" id="{6775D368-1BEC-BAB6-E4B2-8634475B90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7968" y="3942504"/>
            <a:ext cx="464174" cy="464174"/>
          </a:xfrm>
          <a:prstGeom prst="rect">
            <a:avLst/>
          </a:prstGeom>
        </p:spPr>
      </p:pic>
      <p:pic>
        <p:nvPicPr>
          <p:cNvPr id="7" name="Graphic 6" descr="Badge 3 with solid fill">
            <a:extLst>
              <a:ext uri="{FF2B5EF4-FFF2-40B4-BE49-F238E27FC236}">
                <a16:creationId xmlns:a16="http://schemas.microsoft.com/office/drawing/2014/main" id="{4B61AB0E-ED8F-1CBC-7410-674F30E42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77968" y="2532050"/>
            <a:ext cx="464174" cy="464174"/>
          </a:xfrm>
          <a:prstGeom prst="rect">
            <a:avLst/>
          </a:prstGeom>
        </p:spPr>
      </p:pic>
      <p:pic>
        <p:nvPicPr>
          <p:cNvPr id="9" name="Graphic 8" descr="Badge 4 outline">
            <a:extLst>
              <a:ext uri="{FF2B5EF4-FFF2-40B4-BE49-F238E27FC236}">
                <a16:creationId xmlns:a16="http://schemas.microsoft.com/office/drawing/2014/main" id="{C6408C49-F999-285E-90F6-1965D77A3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63164" y="3256325"/>
            <a:ext cx="464174" cy="464174"/>
          </a:xfrm>
          <a:prstGeom prst="rect">
            <a:avLst/>
          </a:prstGeom>
        </p:spPr>
      </p:pic>
      <p:pic>
        <p:nvPicPr>
          <p:cNvPr id="11" name="Graphic 10" descr="Badge outline">
            <a:extLst>
              <a:ext uri="{FF2B5EF4-FFF2-40B4-BE49-F238E27FC236}">
                <a16:creationId xmlns:a16="http://schemas.microsoft.com/office/drawing/2014/main" id="{D81E6AE6-68FC-0D8B-5D1E-C7C7086B2A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63164" y="1860722"/>
            <a:ext cx="464174" cy="4641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219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 cleaning process</a:t>
            </a:r>
            <a:endParaRPr b="1"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ctrTitle" idx="4294967295"/>
          </p:nvPr>
        </p:nvSpPr>
        <p:spPr>
          <a:xfrm flipH="1">
            <a:off x="723599" y="750075"/>
            <a:ext cx="1415145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ighlight>
                  <a:srgbClr val="C0C0C0"/>
                </a:highlight>
              </a:rPr>
              <a:t>Step 1</a:t>
            </a:r>
            <a:r>
              <a:rPr lang="en-US" sz="1200" dirty="0"/>
              <a:t> - Handle Missing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EF59E6-D73D-6AC9-1CBD-0E3855FD7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639" y="1270624"/>
            <a:ext cx="3158619" cy="1088264"/>
          </a:xfrm>
          <a:prstGeom prst="rect">
            <a:avLst/>
          </a:prstGeom>
        </p:spPr>
      </p:pic>
      <p:sp>
        <p:nvSpPr>
          <p:cNvPr id="24" name="Google Shape;179;p31">
            <a:extLst>
              <a:ext uri="{FF2B5EF4-FFF2-40B4-BE49-F238E27FC236}">
                <a16:creationId xmlns:a16="http://schemas.microsoft.com/office/drawing/2014/main" id="{9902E72E-DCF5-2096-D51A-399A7762A115}"/>
              </a:ext>
            </a:extLst>
          </p:cNvPr>
          <p:cNvSpPr txBox="1">
            <a:spLocks/>
          </p:cNvSpPr>
          <p:nvPr/>
        </p:nvSpPr>
        <p:spPr>
          <a:xfrm>
            <a:off x="697339" y="2571750"/>
            <a:ext cx="3371218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Menghapus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kolom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missing value &gt;70%.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Menghapus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kolom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hanya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 unique value, primary key, unique value sangat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banyak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Menghapus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baris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null value (15% dataset)</a:t>
            </a:r>
          </a:p>
        </p:txBody>
      </p:sp>
      <p:sp>
        <p:nvSpPr>
          <p:cNvPr id="25" name="Google Shape;681;p54">
            <a:extLst>
              <a:ext uri="{FF2B5EF4-FFF2-40B4-BE49-F238E27FC236}">
                <a16:creationId xmlns:a16="http://schemas.microsoft.com/office/drawing/2014/main" id="{92EC5083-9D17-21A4-CBE0-527C3FAE5E39}"/>
              </a:ext>
            </a:extLst>
          </p:cNvPr>
          <p:cNvSpPr txBox="1">
            <a:spLocks/>
          </p:cNvSpPr>
          <p:nvPr/>
        </p:nvSpPr>
        <p:spPr>
          <a:xfrm flipH="1">
            <a:off x="4571999" y="750075"/>
            <a:ext cx="1636643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200" dirty="0">
                <a:highlight>
                  <a:srgbClr val="C0C0C0"/>
                </a:highlight>
              </a:rPr>
              <a:t>Step 2</a:t>
            </a:r>
            <a:r>
              <a:rPr lang="en-US" sz="1200" dirty="0"/>
              <a:t> - Handle Value Each Columns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2834C3-7F23-9027-6E2E-3437FDE52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39" y="2360259"/>
            <a:ext cx="1019062" cy="131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477F0D-F7DF-C306-0133-CF17B3EC47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1187299"/>
            <a:ext cx="4299014" cy="3206126"/>
          </a:xfrm>
          <a:prstGeom prst="rect">
            <a:avLst/>
          </a:prstGeom>
        </p:spPr>
      </p:pic>
      <p:sp>
        <p:nvSpPr>
          <p:cNvPr id="32" name="Google Shape;179;p31">
            <a:extLst>
              <a:ext uri="{FF2B5EF4-FFF2-40B4-BE49-F238E27FC236}">
                <a16:creationId xmlns:a16="http://schemas.microsoft.com/office/drawing/2014/main" id="{0C51BE85-23E6-15AF-8A9D-6577674258C4}"/>
              </a:ext>
            </a:extLst>
          </p:cNvPr>
          <p:cNvSpPr txBox="1">
            <a:spLocks/>
          </p:cNvSpPr>
          <p:nvPr/>
        </p:nvSpPr>
        <p:spPr>
          <a:xfrm>
            <a:off x="4571999" y="4393425"/>
            <a:ext cx="4501697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Kolom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dilakukan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modifikasi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value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: Loan Status, Loan Amount, Funded Amount, Employment Length dan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kolom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berejenis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‘Date’.</a:t>
            </a:r>
          </a:p>
        </p:txBody>
      </p:sp>
    </p:spTree>
    <p:extLst>
      <p:ext uri="{BB962C8B-B14F-4D97-AF65-F5344CB8AC3E}">
        <p14:creationId xmlns:p14="http://schemas.microsoft.com/office/powerpoint/2010/main" val="4116461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219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 cleaning process</a:t>
            </a:r>
            <a:endParaRPr b="1"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ctrTitle" idx="4294967295"/>
          </p:nvPr>
        </p:nvSpPr>
        <p:spPr>
          <a:xfrm flipH="1">
            <a:off x="723598" y="750075"/>
            <a:ext cx="1569027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ighlight>
                  <a:srgbClr val="C0C0C0"/>
                </a:highlight>
              </a:rPr>
              <a:t>Step 3</a:t>
            </a:r>
            <a:r>
              <a:rPr lang="en-US" sz="1200" dirty="0"/>
              <a:t> – Correlation Features</a:t>
            </a:r>
          </a:p>
        </p:txBody>
      </p:sp>
      <p:sp>
        <p:nvSpPr>
          <p:cNvPr id="24" name="Google Shape;179;p31">
            <a:extLst>
              <a:ext uri="{FF2B5EF4-FFF2-40B4-BE49-F238E27FC236}">
                <a16:creationId xmlns:a16="http://schemas.microsoft.com/office/drawing/2014/main" id="{9902E72E-DCF5-2096-D51A-399A7762A115}"/>
              </a:ext>
            </a:extLst>
          </p:cNvPr>
          <p:cNvSpPr txBox="1">
            <a:spLocks/>
          </p:cNvSpPr>
          <p:nvPr/>
        </p:nvSpPr>
        <p:spPr>
          <a:xfrm>
            <a:off x="723597" y="4019296"/>
            <a:ext cx="3371218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Menghapus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independent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korelasi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diatas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0.7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karena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berpotensi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sebagai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redundan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</p:txBody>
      </p:sp>
      <p:sp>
        <p:nvSpPr>
          <p:cNvPr id="25" name="Google Shape;681;p54">
            <a:extLst>
              <a:ext uri="{FF2B5EF4-FFF2-40B4-BE49-F238E27FC236}">
                <a16:creationId xmlns:a16="http://schemas.microsoft.com/office/drawing/2014/main" id="{92EC5083-9D17-21A4-CBE0-527C3FAE5E39}"/>
              </a:ext>
            </a:extLst>
          </p:cNvPr>
          <p:cNvSpPr txBox="1">
            <a:spLocks/>
          </p:cNvSpPr>
          <p:nvPr/>
        </p:nvSpPr>
        <p:spPr>
          <a:xfrm flipH="1">
            <a:off x="4571999" y="750075"/>
            <a:ext cx="1636643" cy="3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n-US" sz="1200" dirty="0">
                <a:highlight>
                  <a:srgbClr val="C0C0C0"/>
                </a:highlight>
              </a:rPr>
              <a:t>Step 4</a:t>
            </a:r>
            <a:r>
              <a:rPr lang="en-US" sz="1200" dirty="0"/>
              <a:t> – Delete Outliers</a:t>
            </a:r>
          </a:p>
        </p:txBody>
      </p:sp>
      <p:sp>
        <p:nvSpPr>
          <p:cNvPr id="32" name="Google Shape;179;p31">
            <a:extLst>
              <a:ext uri="{FF2B5EF4-FFF2-40B4-BE49-F238E27FC236}">
                <a16:creationId xmlns:a16="http://schemas.microsoft.com/office/drawing/2014/main" id="{0C51BE85-23E6-15AF-8A9D-6577674258C4}"/>
              </a:ext>
            </a:extLst>
          </p:cNvPr>
          <p:cNvSpPr txBox="1">
            <a:spLocks/>
          </p:cNvSpPr>
          <p:nvPr/>
        </p:nvSpPr>
        <p:spPr>
          <a:xfrm>
            <a:off x="4512366" y="2968032"/>
            <a:ext cx="4280452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Menghapus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nilai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Z Score &gt; 3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karena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merupakan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outliers.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Jumlah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outliers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dalam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dataset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sebesar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24.62%.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570CF1-ECB4-A430-6E92-AAE761C60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97" y="1199378"/>
            <a:ext cx="3079568" cy="28199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29837F-7C48-F25D-31D6-AC4B8EDCF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1199378"/>
            <a:ext cx="3079568" cy="177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3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54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272196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Data cleaning process</a:t>
            </a:r>
            <a:endParaRPr b="1" dirty="0"/>
          </a:p>
        </p:txBody>
      </p:sp>
      <p:sp>
        <p:nvSpPr>
          <p:cNvPr id="681" name="Google Shape;681;p54"/>
          <p:cNvSpPr txBox="1">
            <a:spLocks noGrp="1"/>
          </p:cNvSpPr>
          <p:nvPr>
            <p:ph type="ctrTitle" idx="4294967295"/>
          </p:nvPr>
        </p:nvSpPr>
        <p:spPr>
          <a:xfrm flipH="1">
            <a:off x="723597" y="750075"/>
            <a:ext cx="4855567" cy="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highlight>
                  <a:srgbClr val="C0C0C0"/>
                </a:highlight>
              </a:rPr>
              <a:t>Step 5</a:t>
            </a:r>
            <a:r>
              <a:rPr lang="en-US" sz="1200" dirty="0"/>
              <a:t> – Selecting Features with Predictive Power Score (PPS)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24" name="Google Shape;179;p31">
            <a:extLst>
              <a:ext uri="{FF2B5EF4-FFF2-40B4-BE49-F238E27FC236}">
                <a16:creationId xmlns:a16="http://schemas.microsoft.com/office/drawing/2014/main" id="{9902E72E-DCF5-2096-D51A-399A7762A115}"/>
              </a:ext>
            </a:extLst>
          </p:cNvPr>
          <p:cNvSpPr txBox="1">
            <a:spLocks/>
          </p:cNvSpPr>
          <p:nvPr/>
        </p:nvSpPr>
        <p:spPr>
          <a:xfrm>
            <a:off x="4532241" y="2244706"/>
            <a:ext cx="3842628" cy="18580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Mengambil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memiliki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nilai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Predictive Power Score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terhadap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target (Credit Risk).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Jumlah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independent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dipilih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16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fitur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Jumlah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baris data yang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digunakan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dalam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modeling </a:t>
            </a:r>
            <a:r>
              <a:rPr lang="en-US" sz="11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adalah</a:t>
            </a:r>
            <a:r>
              <a:rPr lang="en-US" sz="11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283 859.</a:t>
            </a:r>
          </a:p>
          <a:p>
            <a:pPr algn="just"/>
            <a:endParaRPr lang="en-US" sz="11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8D1D5E-7322-6214-7AE2-B67BE6AED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0736"/>
            <a:ext cx="3802869" cy="10250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2D3701F-B86C-8DBC-8BBF-40680E190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31" y="1040736"/>
            <a:ext cx="3437929" cy="368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6030966"/>
      </p:ext>
    </p:extLst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1027</Words>
  <Application>Microsoft Office PowerPoint</Application>
  <PresentationFormat>On-screen Show (16:9)</PresentationFormat>
  <Paragraphs>147</Paragraphs>
  <Slides>24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Open Sans Light</vt:lpstr>
      <vt:lpstr>Fira Sans Extra Condensed Medium</vt:lpstr>
      <vt:lpstr>DM Serif Display</vt:lpstr>
      <vt:lpstr>Arial</vt:lpstr>
      <vt:lpstr>Invesment Business Plan by Slidego</vt:lpstr>
      <vt:lpstr>Credit Loan Project</vt:lpstr>
      <vt:lpstr>Data  Insight</vt:lpstr>
      <vt:lpstr>Project overview</vt:lpstr>
      <vt:lpstr>Project Overview</vt:lpstr>
      <vt:lpstr>Data Cleaning</vt:lpstr>
      <vt:lpstr>Data cleaning process</vt:lpstr>
      <vt:lpstr>Data cleaning process</vt:lpstr>
      <vt:lpstr>Data cleaning process</vt:lpstr>
      <vt:lpstr>Data cleaning process</vt:lpstr>
      <vt:lpstr>Data Insight</vt:lpstr>
      <vt:lpstr>Univariate Insight</vt:lpstr>
      <vt:lpstr>Bad Credit Percentage</vt:lpstr>
      <vt:lpstr>Bad Credit Percentage</vt:lpstr>
      <vt:lpstr>Bad Credit Percentage</vt:lpstr>
      <vt:lpstr>Data Processing</vt:lpstr>
      <vt:lpstr>Data processing steps</vt:lpstr>
      <vt:lpstr>Data processing steps</vt:lpstr>
      <vt:lpstr>Build Machine Learning</vt:lpstr>
      <vt:lpstr>Build machine learning</vt:lpstr>
      <vt:lpstr>Explain Data Modelling</vt:lpstr>
      <vt:lpstr>Explain data modelling</vt:lpstr>
      <vt:lpstr>Explain data modelling</vt:lpstr>
      <vt:lpstr>Explain data modelling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Loan Project</dc:title>
  <cp:lastModifiedBy>M Chosasih Mahendra</cp:lastModifiedBy>
  <cp:revision>10</cp:revision>
  <dcterms:modified xsi:type="dcterms:W3CDTF">2022-07-18T03:11:22Z</dcterms:modified>
</cp:coreProperties>
</file>